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3" r:id="rId3"/>
    <p:sldId id="304" r:id="rId4"/>
    <p:sldId id="307" r:id="rId5"/>
    <p:sldId id="308" r:id="rId6"/>
    <p:sldId id="306" r:id="rId7"/>
    <p:sldId id="300" r:id="rId8"/>
    <p:sldId id="301" r:id="rId9"/>
    <p:sldId id="302" r:id="rId10"/>
    <p:sldId id="309" r:id="rId11"/>
    <p:sldId id="310" r:id="rId12"/>
    <p:sldId id="314" r:id="rId13"/>
    <p:sldId id="311" r:id="rId14"/>
    <p:sldId id="312" r:id="rId15"/>
    <p:sldId id="313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01/08/2015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13" Type="http://schemas.openxmlformats.org/officeDocument/2006/relationships/image" Target="../media/image14.jpg"/><Relationship Id="rId3" Type="http://schemas.openxmlformats.org/officeDocument/2006/relationships/image" Target="../media/image4.jpg"/><Relationship Id="rId7" Type="http://schemas.openxmlformats.org/officeDocument/2006/relationships/image" Target="../media/image8.gif"/><Relationship Id="rId12" Type="http://schemas.openxmlformats.org/officeDocument/2006/relationships/image" Target="../media/image13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11" Type="http://schemas.openxmlformats.org/officeDocument/2006/relationships/image" Target="../media/image12.jpg"/><Relationship Id="rId5" Type="http://schemas.openxmlformats.org/officeDocument/2006/relationships/image" Target="../media/image6.jpg"/><Relationship Id="rId10" Type="http://schemas.openxmlformats.org/officeDocument/2006/relationships/image" Target="../media/image11.jpg"/><Relationship Id="rId4" Type="http://schemas.openxmlformats.org/officeDocument/2006/relationships/image" Target="../media/image5.jpg"/><Relationship Id="rId9" Type="http://schemas.openxmlformats.org/officeDocument/2006/relationships/image" Target="../media/image10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0" y="-27384"/>
            <a:ext cx="9180512" cy="6885384"/>
            <a:chOff x="0" y="0"/>
            <a:chExt cx="9180512" cy="6858000"/>
          </a:xfrm>
        </p:grpSpPr>
        <p:sp>
          <p:nvSpPr>
            <p:cNvPr id="2" name="Rectángulo 1"/>
            <p:cNvSpPr/>
            <p:nvPr/>
          </p:nvSpPr>
          <p:spPr>
            <a:xfrm>
              <a:off x="3888432" y="13692"/>
              <a:ext cx="5292080" cy="68306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es-MX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Área Académica: DERECHO</a:t>
              </a:r>
              <a:endParaRPr lang="es-MX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 lvl="1"/>
              <a:r>
                <a:rPr lang="es-MX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/>
              </a:r>
              <a:br>
                <a:rPr lang="es-MX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</a:br>
              <a:r>
                <a:rPr lang="es-MX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/>
              </a:r>
              <a:br>
                <a:rPr lang="es-MX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</a:br>
              <a:r>
                <a:rPr lang="es-MX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Tema: DERECHO ADMINISTRATIVO</a:t>
              </a:r>
              <a:endParaRPr lang="es-MX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 lvl="1"/>
              <a:r>
                <a:rPr lang="es-MX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/>
              </a:r>
              <a:br>
                <a:rPr lang="es-MX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</a:br>
              <a:r>
                <a:rPr lang="es-MX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Profesor:</a:t>
              </a:r>
            </a:p>
            <a:p>
              <a:pPr lvl="1"/>
              <a:r>
                <a:rPr lang="es-MX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JOSE LUIS GUZMÁN MONTER</a:t>
              </a:r>
              <a:br>
                <a:rPr lang="es-MX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</a:br>
              <a:r>
                <a:rPr lang="es-MX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/>
              </a:r>
              <a:br>
                <a:rPr lang="es-MX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</a:br>
              <a:r>
                <a:rPr lang="es-MX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Periodo: JULIO-DICIEMBRE 2015</a:t>
              </a:r>
              <a:endPara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" name="2 Imagen"/>
            <p:cNvPicPr/>
            <p:nvPr/>
          </p:nvPicPr>
          <p:blipFill rotWithShape="1">
            <a:blip r:embed="rId2"/>
            <a:srcRect l="25532" t="23268" r="46809" b="19113"/>
            <a:stretch/>
          </p:blipFill>
          <p:spPr bwMode="auto">
            <a:xfrm>
              <a:off x="0" y="0"/>
              <a:ext cx="3888432" cy="685800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es-MX" dirty="0" smtClean="0"/>
              <a:t> Legislación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/>
              <a:t>La ley orgánica de la Administración Pública Federal, establece las bases de organización de la administración pública centralizada y </a:t>
            </a:r>
            <a:r>
              <a:rPr lang="es-MX" dirty="0" smtClean="0"/>
              <a:t>paraestatal.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9536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Organización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 smtClean="0"/>
              <a:t>Al </a:t>
            </a:r>
            <a:r>
              <a:rPr lang="es-MX" dirty="0"/>
              <a:t>frente de cada Secretaría habrá un Secretario de Estado, quien para el despacho de los asuntos de su competencia, se auxiliará por los Subsecretarios, Oficial Mayor, Directores, Subdirectores, Jefes y Subjefes de Departamento, oficina, sección y mesa</a:t>
            </a:r>
          </a:p>
        </p:txBody>
      </p:sp>
    </p:spTree>
    <p:extLst>
      <p:ext uri="{BB962C8B-B14F-4D97-AF65-F5344CB8AC3E}">
        <p14:creationId xmlns:p14="http://schemas.microsoft.com/office/powerpoint/2010/main" val="4260998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Órganos Desconcentrados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 smtClean="0"/>
              <a:t>Para </a:t>
            </a:r>
            <a:r>
              <a:rPr lang="es-MX" dirty="0"/>
              <a:t>la más eficaz atención y eficiente despacho de los asuntos de su competencia, las Secretarías </a:t>
            </a:r>
            <a:r>
              <a:rPr lang="es-MX" dirty="0" smtClean="0"/>
              <a:t>podrán </a:t>
            </a:r>
            <a:r>
              <a:rPr lang="es-MX" dirty="0"/>
              <a:t>contar con órganos administrativos </a:t>
            </a:r>
            <a:r>
              <a:rPr lang="es-MX" dirty="0" smtClean="0"/>
              <a:t>desconcentrados jerárquicamente </a:t>
            </a:r>
            <a:r>
              <a:rPr lang="es-MX" dirty="0"/>
              <a:t>subordinados y tendrán facultades específicas para resolver sobre la materia y dentro del ámbito territorial que se determine en cada caso</a:t>
            </a:r>
          </a:p>
        </p:txBody>
      </p:sp>
    </p:spTree>
    <p:extLst>
      <p:ext uri="{BB962C8B-B14F-4D97-AF65-F5344CB8AC3E}">
        <p14:creationId xmlns:p14="http://schemas.microsoft.com/office/powerpoint/2010/main" val="1565855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3" y="1052736"/>
            <a:ext cx="8229600" cy="4827240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/>
              <a:t>Actualmente se cuenta con 19 organismos centralizados</a:t>
            </a:r>
          </a:p>
          <a:p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3" y="2095662"/>
            <a:ext cx="2160240" cy="973297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875" y="3356992"/>
            <a:ext cx="2160240" cy="979568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3" y="4509120"/>
            <a:ext cx="2160240" cy="1008112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45" y="5663360"/>
            <a:ext cx="2160239" cy="1006000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613" y="2077020"/>
            <a:ext cx="2155483" cy="991940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229" y="3344416"/>
            <a:ext cx="2163867" cy="992144"/>
          </a:xfrm>
          <a:prstGeom prst="rect">
            <a:avLst/>
          </a:prstGeom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229" y="4509121"/>
            <a:ext cx="2163868" cy="1008112"/>
          </a:xfrm>
          <a:prstGeom prst="rect">
            <a:avLst/>
          </a:prstGeom>
        </p:spPr>
      </p:pic>
      <p:pic>
        <p:nvPicPr>
          <p:cNvPr id="12" name="11 Imagen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612" y="5663360"/>
            <a:ext cx="2155483" cy="1006000"/>
          </a:xfrm>
          <a:prstGeom prst="rect">
            <a:avLst/>
          </a:prstGeom>
        </p:spPr>
      </p:pic>
      <p:pic>
        <p:nvPicPr>
          <p:cNvPr id="13" name="12 Imagen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543" y="2077020"/>
            <a:ext cx="2276475" cy="991939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543" y="3356993"/>
            <a:ext cx="2276475" cy="979568"/>
          </a:xfrm>
          <a:prstGeom prst="rect">
            <a:avLst/>
          </a:prstGeom>
        </p:spPr>
      </p:pic>
      <p:pic>
        <p:nvPicPr>
          <p:cNvPr id="15" name="14 Imagen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543" y="4509120"/>
            <a:ext cx="2276475" cy="1008113"/>
          </a:xfrm>
          <a:prstGeom prst="rect">
            <a:avLst/>
          </a:prstGeom>
        </p:spPr>
      </p:pic>
      <p:pic>
        <p:nvPicPr>
          <p:cNvPr id="16" name="15 Imagen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543" y="5663361"/>
            <a:ext cx="2276475" cy="10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802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CJF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/>
              <a:t>Al frente de la Consejería Jurídica habrá un Consejero que dependerá directamente del Presidente de la República, y será nombrado y removido libremente por éste</a:t>
            </a:r>
          </a:p>
        </p:txBody>
      </p:sp>
    </p:spTree>
    <p:extLst>
      <p:ext uri="{BB962C8B-B14F-4D97-AF65-F5344CB8AC3E}">
        <p14:creationId xmlns:p14="http://schemas.microsoft.com/office/powerpoint/2010/main" val="135610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Organización Descentralizada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MX" dirty="0"/>
              <a:t>Son organismos descentralizados las entidades creadas por ley o decreto del Congreso de la Unión o por decreto del Ejecutivo Federal, con personalidad jurídica y patrimonio propios, cualquiera que sea la estructura legal que adopten</a:t>
            </a:r>
            <a:r>
              <a:rPr lang="es-MX" dirty="0" smtClean="0"/>
              <a:t>.</a:t>
            </a:r>
          </a:p>
          <a:p>
            <a:pPr marL="0" indent="0" algn="ctr">
              <a:buNone/>
            </a:pPr>
            <a:r>
              <a:rPr lang="es-MX" dirty="0" smtClean="0"/>
              <a:t>PEMEX</a:t>
            </a:r>
            <a:br>
              <a:rPr lang="es-MX" dirty="0" smtClean="0"/>
            </a:br>
            <a:r>
              <a:rPr lang="es-MX" dirty="0" smtClean="0"/>
              <a:t>UNAM </a:t>
            </a:r>
            <a:br>
              <a:rPr lang="es-MX" dirty="0" smtClean="0"/>
            </a:br>
            <a:r>
              <a:rPr lang="es-MX" dirty="0" smtClean="0"/>
              <a:t>CNDH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0615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DERECHO ADMINISTRATIVO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r>
              <a:rPr lang="es-ES" dirty="0"/>
              <a:t>2.2.1 Concepto.</a:t>
            </a:r>
            <a:endParaRPr lang="es-MX" dirty="0"/>
          </a:p>
          <a:p>
            <a:r>
              <a:rPr lang="es-ES" dirty="0"/>
              <a:t>2.2.2 Organización Administrativa.</a:t>
            </a:r>
            <a:endParaRPr lang="es-MX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2009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CONCEPTO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b="1" dirty="0"/>
              <a:t>Conjunto de reglas relativas a la organización y funciones de la administración publica en sus tres niveles. 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488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Administración Pública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es-MX" sz="2400" dirty="0" smtClean="0"/>
              <a:t>Se refiere al órgano o entidad pública que realiza la actividad, y el sentido funcional o material, que se relaciona con la función misma.</a:t>
            </a:r>
          </a:p>
          <a:p>
            <a:pPr marL="114300" indent="0" algn="just">
              <a:buNone/>
            </a:pPr>
            <a:endParaRPr lang="es-MX" sz="2400" dirty="0"/>
          </a:p>
          <a:p>
            <a:pPr marL="114300" indent="0" algn="just">
              <a:buNone/>
            </a:pPr>
            <a:r>
              <a:rPr lang="es-MX" sz="2400" dirty="0" smtClean="0"/>
              <a:t>También se entiende como la entidad  integrada por las áreas del Poder Ejecutivo dotadas de competencia y recursos para procurar la satisfacción de los intereses generales.</a:t>
            </a:r>
          </a:p>
          <a:p>
            <a:pPr marL="114300" indent="0" algn="just">
              <a:buNone/>
            </a:pPr>
            <a:endParaRPr lang="es-MX" sz="2400" dirty="0" smtClean="0"/>
          </a:p>
          <a:p>
            <a:pPr marL="114300" indent="0" algn="just">
              <a:buNone/>
            </a:pPr>
            <a:r>
              <a:rPr lang="es-MX" sz="2400" dirty="0" smtClean="0"/>
              <a:t>O bien se interpreta como la actividad de dicha entidad para realizar su cometido.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745058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accent5">
                    <a:lumMod val="75000"/>
                  </a:schemeClr>
                </a:solidFill>
              </a:rPr>
              <a:t>Administración Pública</a:t>
            </a:r>
            <a:endParaRPr lang="es-MX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es-MX" sz="2400" dirty="0" smtClean="0"/>
              <a:t>Se define como la acción del gobierno al dictar y aplicar las disposiciones necesarias para el cumplimiento de las leyes y para la conservación y fomento de los intereses públicos.</a:t>
            </a:r>
          </a:p>
          <a:p>
            <a:pPr marL="114300" indent="0" algn="just">
              <a:buNone/>
            </a:pPr>
            <a:endParaRPr lang="es-MX" sz="2400" dirty="0"/>
          </a:p>
          <a:p>
            <a:pPr marL="114300" indent="0" algn="just">
              <a:buNone/>
            </a:pPr>
            <a:r>
              <a:rPr lang="es-MX" sz="2400" dirty="0" smtClean="0"/>
              <a:t>La administración pública corresponde al </a:t>
            </a:r>
            <a:r>
              <a:rPr lang="es-MX" sz="2400" dirty="0" smtClean="0">
                <a:solidFill>
                  <a:srgbClr val="C00000"/>
                </a:solidFill>
              </a:rPr>
              <a:t>Poder</a:t>
            </a:r>
            <a:r>
              <a:rPr lang="es-MX" sz="2400" dirty="0" smtClean="0"/>
              <a:t> </a:t>
            </a:r>
            <a:r>
              <a:rPr lang="es-MX" sz="2400" dirty="0" smtClean="0">
                <a:solidFill>
                  <a:srgbClr val="C00000"/>
                </a:solidFill>
              </a:rPr>
              <a:t>Ejecutivo</a:t>
            </a:r>
            <a:r>
              <a:rPr lang="es-MX" sz="2400" dirty="0" smtClean="0"/>
              <a:t>; es decir, la actividad administrativa consiste en organizar, planear, dirigir, ordenar y controlar los recursos públicos, los bienes y servicios públicos destinados a satisfacer necesidades generales, como los servicios de transporte, alumbrado público, educación, etcétera.</a:t>
            </a:r>
            <a:endParaRPr lang="es-MX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46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 administración pública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Niveles: </a:t>
            </a:r>
          </a:p>
          <a:p>
            <a:r>
              <a:rPr lang="es-MX" dirty="0" smtClean="0"/>
              <a:t>Federal </a:t>
            </a:r>
          </a:p>
          <a:p>
            <a:r>
              <a:rPr lang="es-MX" dirty="0" smtClean="0"/>
              <a:t>Local (Estatal)</a:t>
            </a:r>
          </a:p>
          <a:p>
            <a:r>
              <a:rPr lang="es-MX" dirty="0" smtClean="0"/>
              <a:t>Municipal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5501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Tipos de Administración Pública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Centralizada.- </a:t>
            </a:r>
            <a:r>
              <a:rPr lang="es-MX" dirty="0"/>
              <a:t>Existe subordinación directa con la autoridad central </a:t>
            </a:r>
            <a:endParaRPr lang="es-MX" dirty="0" smtClean="0"/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Paraestatal o Descentralizada.- </a:t>
            </a:r>
            <a:r>
              <a:rPr lang="es-MX" dirty="0"/>
              <a:t>Asuntos específicos con determinada independencia del poder central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2517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Órganos Centralizados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Las secretarias de Estado </a:t>
            </a:r>
          </a:p>
          <a:p>
            <a:endParaRPr lang="es-MX" dirty="0"/>
          </a:p>
          <a:p>
            <a:r>
              <a:rPr lang="es-MX" dirty="0" smtClean="0"/>
              <a:t>La Consejería Jurídica Federal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1667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Secretarias de Estado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Las Secretarías de Estado tendrán igual rango y entre ellas no habrá, por lo tanto, preeminencia </a:t>
            </a:r>
            <a:r>
              <a:rPr lang="es-MX" dirty="0" smtClean="0"/>
              <a:t>alguna. 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 smtClean="0"/>
              <a:t>El presidente de la Republica podrá nombrar y remover a sus Secretarios de Estado.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9730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468</Words>
  <Application>Microsoft Office PowerPoint</Application>
  <PresentationFormat>Presentación en pantalla (4:3)</PresentationFormat>
  <Paragraphs>57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Presentación de PowerPoint</vt:lpstr>
      <vt:lpstr>Tema: DERECHO ADMINISTRATIVO </vt:lpstr>
      <vt:lpstr>CONCEPTO</vt:lpstr>
      <vt:lpstr>Administración Pública</vt:lpstr>
      <vt:lpstr>Administración Pública</vt:lpstr>
      <vt:lpstr>La administración pública </vt:lpstr>
      <vt:lpstr>Tipos de Administración Pública</vt:lpstr>
      <vt:lpstr>Órganos Centralizados </vt:lpstr>
      <vt:lpstr>Secretarias de Estado </vt:lpstr>
      <vt:lpstr> Legislación</vt:lpstr>
      <vt:lpstr>Organización</vt:lpstr>
      <vt:lpstr>Órganos Desconcentrados</vt:lpstr>
      <vt:lpstr>Presentación de PowerPoint</vt:lpstr>
      <vt:lpstr>CJF</vt:lpstr>
      <vt:lpstr>Organización Descentralizada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Luis</cp:lastModifiedBy>
  <cp:revision>25</cp:revision>
  <dcterms:created xsi:type="dcterms:W3CDTF">2014-07-09T15:06:15Z</dcterms:created>
  <dcterms:modified xsi:type="dcterms:W3CDTF">2015-08-01T21:49:13Z</dcterms:modified>
</cp:coreProperties>
</file>